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FD5E0"/>
          </a:solidFill>
        </a:fill>
      </a:tcStyle>
    </a:wholeTbl>
    <a:band2H>
      <a:tcTxStyle b="def" i="def"/>
      <a:tcStyle>
        <a:tcBdr/>
        <a:fill>
          <a:solidFill>
            <a:srgbClr val="E8EBF0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F0E2CD"/>
          </a:solidFill>
        </a:fill>
      </a:tcStyle>
    </a:wholeTbl>
    <a:band2H>
      <a:tcTxStyle b="def" i="def"/>
      <a:tcStyle>
        <a:tcBdr/>
        <a:fill>
          <a:solidFill>
            <a:srgbClr val="F7F1E8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D7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634D31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4D3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CCE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399" y="86232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/>
        </p:nvSpPr>
        <p:spPr>
          <a:xfrm>
            <a:off x="406399" y="86740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  <a:lvl2pPr marL="748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2pPr>
            <a:lvl3pPr marL="1256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3pPr>
            <a:lvl4pPr marL="1764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4pPr>
            <a:lvl5pPr marL="2272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3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pP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00"/>
              </a:spcBef>
              <a:buClrTx/>
              <a:buSzTx/>
              <a:buFontTx/>
              <a:buNone/>
              <a:defRPr sz="3000"/>
            </a:lvl1pPr>
            <a:lvl2pPr marL="909052" indent="-401052" algn="ctr">
              <a:spcBef>
                <a:spcPts val="3800"/>
              </a:spcBef>
              <a:buClrTx/>
              <a:buFontTx/>
              <a:defRPr sz="3000"/>
            </a:lvl2pPr>
            <a:lvl3pPr marL="1417052" indent="-401052" algn="ctr">
              <a:spcBef>
                <a:spcPts val="3800"/>
              </a:spcBef>
              <a:buClrTx/>
              <a:buFontTx/>
              <a:defRPr sz="3000"/>
            </a:lvl3pPr>
            <a:lvl4pPr marL="1925052" indent="-401052" algn="ctr">
              <a:spcBef>
                <a:spcPts val="3800"/>
              </a:spcBef>
              <a:buClrTx/>
              <a:buFontTx/>
              <a:defRPr sz="3000"/>
            </a:lvl4pPr>
            <a:lvl5pPr marL="2433052" indent="-401052" algn="ctr">
              <a:spcBef>
                <a:spcPts val="3800"/>
              </a:spcBef>
              <a:buClrTx/>
              <a:buFontTx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pP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399" y="86232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" name="Shape 26"/>
          <p:cNvSpPr/>
          <p:nvPr/>
        </p:nvSpPr>
        <p:spPr>
          <a:xfrm>
            <a:off x="406399" y="86740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  <a:lvl2pPr marL="748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2pPr>
            <a:lvl3pPr marL="1256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3pPr>
            <a:lvl4pPr marL="1764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4pPr>
            <a:lvl5pPr marL="2272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>
            <p:ph type="pic" idx="13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4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pP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399" y="48640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" name="Shape 39"/>
          <p:cNvSpPr/>
          <p:nvPr/>
        </p:nvSpPr>
        <p:spPr>
          <a:xfrm>
            <a:off x="406399" y="49148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06400" y="52704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" name="Shape 49"/>
          <p:cNvSpPr/>
          <p:nvPr/>
        </p:nvSpPr>
        <p:spPr>
          <a:xfrm>
            <a:off x="406400" y="53212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Shape 50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06400" y="25653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8" name="Shape 78"/>
          <p:cNvSpPr/>
          <p:nvPr/>
        </p:nvSpPr>
        <p:spPr>
          <a:xfrm>
            <a:off x="406400" y="26161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Shape 79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399" y="25653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406399" y="26161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uchitel-v-klasse-2061.jpg"/>
          <p:cNvPicPr>
            <a:picLocks noChangeAspect="1"/>
          </p:cNvPicPr>
          <p:nvPr/>
        </p:nvPicPr>
        <p:blipFill>
          <a:blip r:embed="rId2">
            <a:extLst/>
          </a:blip>
          <a:srcRect l="0" t="1989" r="0" b="5568"/>
          <a:stretch>
            <a:fillRect/>
          </a:stretch>
        </p:blipFill>
        <p:spPr>
          <a:xfrm>
            <a:off x="1377949" y="247844"/>
            <a:ext cx="10426430" cy="566737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>
            <p:ph type="body" sz="quarter" idx="1"/>
          </p:nvPr>
        </p:nvSpPr>
        <p:spPr>
          <a:xfrm>
            <a:off x="369421" y="8807450"/>
            <a:ext cx="12255503" cy="406400"/>
          </a:xfrm>
          <a:prstGeom prst="rect">
            <a:avLst/>
          </a:prstGeom>
        </p:spPr>
        <p:txBody>
          <a:bodyPr/>
          <a:lstStyle/>
          <a:p>
            <a:pPr/>
            <a:r>
              <a:t>Date 25/11/2016</a:t>
            </a:r>
          </a:p>
        </p:txBody>
      </p:sp>
      <p:sp>
        <p:nvSpPr>
          <p:cNvPr id="135" name="Shape 135"/>
          <p:cNvSpPr/>
          <p:nvPr>
            <p:ph type="title"/>
          </p:nvPr>
        </p:nvSpPr>
        <p:spPr>
          <a:xfrm>
            <a:off x="362346" y="5978719"/>
            <a:ext cx="12457511" cy="1984181"/>
          </a:xfrm>
          <a:prstGeom prst="rect">
            <a:avLst/>
          </a:prstGeom>
        </p:spPr>
        <p:txBody>
          <a:bodyPr/>
          <a:lstStyle/>
          <a:p>
            <a:pPr defTabSz="379729">
              <a:lnSpc>
                <a:spcPct val="80000"/>
              </a:lnSpc>
              <a:defRPr spc="-107" sz="4400"/>
            </a:pPr>
            <a:r>
              <a:t>Как профессиональные характеристики учителей и особенности образовательного процесса связаны с результатами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PISA</a:t>
            </a:r>
            <a:r>
              <a:t> по математике?</a:t>
            </a:r>
          </a:p>
        </p:txBody>
      </p:sp>
      <p:sp>
        <p:nvSpPr>
          <p:cNvPr id="136" name="Shape 136"/>
          <p:cNvSpPr/>
          <p:nvPr>
            <p:ph type="body" idx="14"/>
          </p:nvPr>
        </p:nvSpPr>
        <p:spPr>
          <a:xfrm>
            <a:off x="355600" y="8001000"/>
            <a:ext cx="12293600" cy="6794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3000">
                <a:solidFill>
                  <a:srgbClr val="5C86B9"/>
                </a:solidFill>
              </a:defRPr>
            </a:lvl1pPr>
          </a:lstStyle>
          <a:p>
            <a:pPr/>
            <a:r>
              <a:t>Андрей Захаров, Татьяна Хавенсон (НИУ ВШЭ)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355600" y="499629"/>
            <a:ext cx="12416566" cy="1902487"/>
          </a:xfrm>
          <a:prstGeom prst="rect">
            <a:avLst/>
          </a:prstGeom>
        </p:spPr>
        <p:txBody>
          <a:bodyPr/>
          <a:lstStyle>
            <a:lvl1pPr defTabSz="449833">
              <a:defRPr spc="-90" sz="4000"/>
            </a:lvl1pPr>
          </a:lstStyle>
          <a:p>
            <a:pPr/>
            <a:r>
              <a:t>Распределение учителей по классам с разным культурным капиталом родителей и успеваемостью учеников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270934" y="2769361"/>
            <a:ext cx="6589487" cy="6837503"/>
            <a:chOff x="0" y="0"/>
            <a:chExt cx="6589486" cy="6837501"/>
          </a:xfrm>
        </p:grpSpPr>
        <p:pic>
          <p:nvPicPr>
            <p:cNvPr id="192" name="image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10602"/>
            <a:stretch>
              <a:fillRect/>
            </a:stretch>
          </p:blipFill>
          <p:spPr>
            <a:xfrm>
              <a:off x="0" y="-1"/>
              <a:ext cx="6589487" cy="3372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838" r="0" b="0"/>
            <a:stretch>
              <a:fillRect/>
            </a:stretch>
          </p:blipFill>
          <p:spPr>
            <a:xfrm>
              <a:off x="1389" y="3388741"/>
              <a:ext cx="6586545" cy="34487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" name="Shape 195"/>
          <p:cNvSpPr/>
          <p:nvPr/>
        </p:nvSpPr>
        <p:spPr>
          <a:xfrm>
            <a:off x="6985049" y="2779610"/>
            <a:ext cx="5854205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700"/>
              </a:spcBef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В школьной практике преобладает стратегия поддержки учеников с большим культурным капиталом семьи, а не стратегия компенсации низкого культурного уровня семей учителями с более высокой квалификацией.</a:t>
            </a:r>
          </a:p>
          <a:p>
            <a:pPr algn="l" defTabSz="457200">
              <a:spcBef>
                <a:spcPts val="1700"/>
              </a:spcBef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Можно ли говорить о стратегии поддержки способных учеников “сильными” учителями? </a:t>
            </a:r>
          </a:p>
          <a:p>
            <a:pPr algn="l" defTabSz="457200">
              <a:spcBef>
                <a:spcPts val="1700"/>
              </a:spcBef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Или это результат предыдущей работы учителя?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355600" y="400958"/>
            <a:ext cx="12293600" cy="2044701"/>
          </a:xfrm>
          <a:prstGeom prst="rect">
            <a:avLst/>
          </a:prstGeom>
        </p:spPr>
        <p:txBody>
          <a:bodyPr/>
          <a:lstStyle>
            <a:lvl1pPr defTabSz="427341">
              <a:defRPr spc="-95" sz="4180"/>
            </a:lvl1pPr>
          </a:lstStyle>
          <a:p>
            <a:pPr/>
            <a:r>
              <a:t>Возможности обучения в классах с разным культурным капиталом родителей и успеваемостью учеников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160616" y="4896647"/>
            <a:ext cx="12683568" cy="4693838"/>
            <a:chOff x="0" y="0"/>
            <a:chExt cx="12683567" cy="4693837"/>
          </a:xfrm>
        </p:grpSpPr>
        <p:pic>
          <p:nvPicPr>
            <p:cNvPr id="198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34" t="0" r="9485" b="0"/>
            <a:stretch>
              <a:fillRect/>
            </a:stretch>
          </p:blipFill>
          <p:spPr>
            <a:xfrm>
              <a:off x="0" y="0"/>
              <a:ext cx="6848898" cy="4682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5791" t="0" r="0" b="0"/>
            <a:stretch>
              <a:fillRect/>
            </a:stretch>
          </p:blipFill>
          <p:spPr>
            <a:xfrm>
              <a:off x="6820356" y="5956"/>
              <a:ext cx="2761967" cy="4682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2122" t="0" r="0" b="0"/>
            <a:stretch>
              <a:fillRect/>
            </a:stretch>
          </p:blipFill>
          <p:spPr>
            <a:xfrm>
              <a:off x="9338568" y="0"/>
              <a:ext cx="3345000" cy="4693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2" name="Shape 202"/>
          <p:cNvSpPr/>
          <p:nvPr/>
        </p:nvSpPr>
        <p:spPr>
          <a:xfrm>
            <a:off x="194733" y="2705561"/>
            <a:ext cx="12615335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540384" algn="l" defTabSz="457200">
              <a:spcBef>
                <a:spcPts val="1000"/>
              </a:spcBef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Чем больше в классе детей из семей с большим культурным капиталом, тем с большей вероятностью они научатся решать сложные задачи из формальной математики и тем реже будут сталкиваться с прикладными задачами. </a:t>
            </a:r>
          </a:p>
          <a:p>
            <a:pPr indent="540384" algn="l" defTabSz="457200">
              <a:spcBef>
                <a:spcPts val="1000"/>
              </a:spcBef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Учителя без математического образования (по сравнению с профессиональными математиками), а также учителя второй категории (по сравнению с первой категорией) чаще дают детям прикладные и текстовые задачи. Интенсивность обучения прикладной математике возрастает со стажем учителя.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pc="-100" sz="4300"/>
            </a:lvl1pPr>
          </a:lstStyle>
          <a:p>
            <a:pPr/>
            <a:r>
              <a:t>Связь характеристик учителя и возможностей для обучения с достижениями учащихся в PISA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1904940" y="2743326"/>
            <a:ext cx="9838387" cy="6765150"/>
            <a:chOff x="0" y="0"/>
            <a:chExt cx="9838386" cy="6765148"/>
          </a:xfrm>
        </p:grpSpPr>
        <p:grpSp>
          <p:nvGrpSpPr>
            <p:cNvPr id="210" name="Group 210"/>
            <p:cNvGrpSpPr/>
            <p:nvPr/>
          </p:nvGrpSpPr>
          <p:grpSpPr>
            <a:xfrm>
              <a:off x="0" y="-1"/>
              <a:ext cx="9838387" cy="6765150"/>
              <a:chOff x="0" y="0"/>
              <a:chExt cx="9838386" cy="6765148"/>
            </a:xfrm>
          </p:grpSpPr>
          <p:grpSp>
            <p:nvGrpSpPr>
              <p:cNvPr id="208" name="Group 208"/>
              <p:cNvGrpSpPr/>
              <p:nvPr/>
            </p:nvGrpSpPr>
            <p:grpSpPr>
              <a:xfrm>
                <a:off x="0" y="-1"/>
                <a:ext cx="9838387" cy="6765150"/>
                <a:chOff x="0" y="0"/>
                <a:chExt cx="9838386" cy="6765148"/>
              </a:xfrm>
            </p:grpSpPr>
            <p:pic>
              <p:nvPicPr>
                <p:cNvPr id="205" name="pasted-imag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1480" t="1189" r="2959" b="0"/>
                <a:stretch>
                  <a:fillRect/>
                </a:stretch>
              </p:blipFill>
              <p:spPr>
                <a:xfrm>
                  <a:off x="0" y="20307"/>
                  <a:ext cx="5319649" cy="6744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6" name="pasted-image.pdf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55347" t="1231" r="3708" b="0"/>
                <a:stretch>
                  <a:fillRect/>
                </a:stretch>
              </p:blipFill>
              <p:spPr>
                <a:xfrm>
                  <a:off x="5245437" y="23183"/>
                  <a:ext cx="2342646" cy="674196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7" name="pasted-image.pdf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55114" t="2096" r="4697" b="0"/>
                <a:stretch>
                  <a:fillRect/>
                </a:stretch>
              </p:blipFill>
              <p:spPr>
                <a:xfrm>
                  <a:off x="7501741" y="0"/>
                  <a:ext cx="2336646" cy="67651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209" name="Shape 209"/>
              <p:cNvSpPr/>
              <p:nvPr/>
            </p:nvSpPr>
            <p:spPr>
              <a:xfrm>
                <a:off x="14883" y="12424"/>
                <a:ext cx="9808622" cy="1"/>
              </a:xfrm>
              <a:prstGeom prst="line">
                <a:avLst/>
              </a:prstGeom>
              <a:noFill/>
              <a:ln w="25400" cap="flat">
                <a:solidFill>
                  <a:srgbClr val="D6D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11" name="Shape 211"/>
            <p:cNvSpPr/>
            <p:nvPr/>
          </p:nvSpPr>
          <p:spPr>
            <a:xfrm>
              <a:off x="14882" y="6743424"/>
              <a:ext cx="9808622" cy="1"/>
            </a:xfrm>
            <a:prstGeom prst="line">
              <a:avLst/>
            </a:prstGeom>
            <a:noFill/>
            <a:ln w="25400" cap="flat">
              <a:solidFill>
                <a:srgbClr val="D6D6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355600" y="335644"/>
            <a:ext cx="12293600" cy="2044701"/>
          </a:xfrm>
          <a:prstGeom prst="rect">
            <a:avLst/>
          </a:prstGeom>
        </p:spPr>
        <p:txBody>
          <a:bodyPr/>
          <a:lstStyle/>
          <a:p>
            <a:pPr defTabSz="417351">
              <a:defRPr spc="-93" sz="4041"/>
            </a:pPr>
            <a:r>
              <a:t>Связь характеристик учителя и возможностей для обучения с </a:t>
            </a:r>
            <a:r>
              <a:t>результатами</a:t>
            </a:r>
            <a:r>
              <a:t> PISA</a:t>
            </a:r>
            <a:r>
              <a:t>: </a:t>
            </a:r>
            <a:r>
              <a:t>ученики из семей с низким и высоким культурным уровнем </a:t>
            </a:r>
          </a:p>
        </p:txBody>
      </p:sp>
      <p:grpSp>
        <p:nvGrpSpPr>
          <p:cNvPr id="232" name="Group 232"/>
          <p:cNvGrpSpPr/>
          <p:nvPr/>
        </p:nvGrpSpPr>
        <p:grpSpPr>
          <a:xfrm>
            <a:off x="93270" y="4310361"/>
            <a:ext cx="12818259" cy="5322872"/>
            <a:chOff x="0" y="50646"/>
            <a:chExt cx="12818257" cy="5322870"/>
          </a:xfrm>
        </p:grpSpPr>
        <p:grpSp>
          <p:nvGrpSpPr>
            <p:cNvPr id="230" name="Group 230"/>
            <p:cNvGrpSpPr/>
            <p:nvPr/>
          </p:nvGrpSpPr>
          <p:grpSpPr>
            <a:xfrm>
              <a:off x="-1" y="50646"/>
              <a:ext cx="12818259" cy="5322872"/>
              <a:chOff x="0" y="50646"/>
              <a:chExt cx="12818257" cy="5322870"/>
            </a:xfrm>
          </p:grpSpPr>
          <p:grpSp>
            <p:nvGrpSpPr>
              <p:cNvPr id="227" name="Group 227"/>
              <p:cNvGrpSpPr/>
              <p:nvPr/>
            </p:nvGrpSpPr>
            <p:grpSpPr>
              <a:xfrm>
                <a:off x="-1" y="540440"/>
                <a:ext cx="12818259" cy="4833078"/>
                <a:chOff x="0" y="0"/>
                <a:chExt cx="12818257" cy="4833076"/>
              </a:xfrm>
            </p:grpSpPr>
            <p:grpSp>
              <p:nvGrpSpPr>
                <p:cNvPr id="225" name="Group 225"/>
                <p:cNvGrpSpPr/>
                <p:nvPr/>
              </p:nvGrpSpPr>
              <p:grpSpPr>
                <a:xfrm>
                  <a:off x="-1" y="0"/>
                  <a:ext cx="12818259" cy="4833077"/>
                  <a:chOff x="0" y="0"/>
                  <a:chExt cx="12818257" cy="4833076"/>
                </a:xfrm>
              </p:grpSpPr>
              <p:grpSp>
                <p:nvGrpSpPr>
                  <p:cNvPr id="223" name="Group 223"/>
                  <p:cNvGrpSpPr/>
                  <p:nvPr/>
                </p:nvGrpSpPr>
                <p:grpSpPr>
                  <a:xfrm>
                    <a:off x="10079" y="0"/>
                    <a:ext cx="12798100" cy="4833077"/>
                    <a:chOff x="0" y="0"/>
                    <a:chExt cx="12798099" cy="4833076"/>
                  </a:xfrm>
                </p:grpSpPr>
                <p:grpSp>
                  <p:nvGrpSpPr>
                    <p:cNvPr id="218" name="Group 218"/>
                    <p:cNvGrpSpPr/>
                    <p:nvPr/>
                  </p:nvGrpSpPr>
                  <p:grpSpPr>
                    <a:xfrm>
                      <a:off x="7401431" y="12661"/>
                      <a:ext cx="5396669" cy="4820416"/>
                      <a:chOff x="2243211" y="0"/>
                      <a:chExt cx="5396667" cy="4820415"/>
                    </a:xfrm>
                  </p:grpSpPr>
                  <p:pic>
                    <p:nvPicPr>
                      <p:cNvPr id="215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/>
                      </a:blip>
                      <a:srcRect l="49583" t="0" r="0" b="0"/>
                      <a:stretch>
                        <a:fillRect/>
                      </a:stretch>
                    </p:blipFill>
                    <p:spPr>
                      <a:xfrm>
                        <a:off x="2243211" y="8717"/>
                        <a:ext cx="2280917" cy="4803073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pic>
                    <p:nvPicPr>
                      <p:cNvPr id="216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/>
                      </a:blip>
                      <a:srcRect l="47838" t="0" r="11176" b="0"/>
                      <a:stretch>
                        <a:fillRect/>
                      </a:stretch>
                    </p:blipFill>
                    <p:spPr>
                      <a:xfrm>
                        <a:off x="4104660" y="8717"/>
                        <a:ext cx="1860642" cy="4803164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pic>
                    <p:nvPicPr>
                      <p:cNvPr id="217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/>
                      </a:blip>
                      <a:srcRect l="52645" t="0" r="8499" b="0"/>
                      <a:stretch>
                        <a:fillRect/>
                      </a:stretch>
                    </p:blipFill>
                    <p:spPr>
                      <a:xfrm>
                        <a:off x="5872484" y="0"/>
                        <a:ext cx="1767396" cy="4820416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</p:grpSp>
                <p:grpSp>
                  <p:nvGrpSpPr>
                    <p:cNvPr id="222" name="Group 222"/>
                    <p:cNvGrpSpPr/>
                    <p:nvPr/>
                  </p:nvGrpSpPr>
                  <p:grpSpPr>
                    <a:xfrm>
                      <a:off x="0" y="0"/>
                      <a:ext cx="7479171" cy="4820416"/>
                      <a:chOff x="0" y="159693"/>
                      <a:chExt cx="7479170" cy="4820415"/>
                    </a:xfrm>
                  </p:grpSpPr>
                  <p:pic>
                    <p:nvPicPr>
                      <p:cNvPr id="219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/>
                      </a:blip>
                      <a:srcRect l="0" t="3244" r="0" b="0"/>
                      <a:stretch>
                        <a:fillRect/>
                      </a:stretch>
                    </p:blipFill>
                    <p:spPr>
                      <a:xfrm>
                        <a:off x="0" y="161306"/>
                        <a:ext cx="4708467" cy="4809748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pic>
                    <p:nvPicPr>
                      <p:cNvPr id="220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/>
                      </a:blip>
                      <a:srcRect l="58610" t="3212" r="0" b="0"/>
                      <a:stretch>
                        <a:fillRect/>
                      </a:stretch>
                    </p:blipFill>
                    <p:spPr>
                      <a:xfrm>
                        <a:off x="4418148" y="159693"/>
                        <a:ext cx="1941300" cy="4811361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pic>
                    <p:nvPicPr>
                      <p:cNvPr id="221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/>
                      </a:blip>
                      <a:srcRect l="53531" t="3274" r="13064" b="0"/>
                      <a:stretch>
                        <a:fillRect/>
                      </a:stretch>
                    </p:blipFill>
                    <p:spPr>
                      <a:xfrm>
                        <a:off x="5912369" y="163053"/>
                        <a:ext cx="1566802" cy="4817056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</p:grpSp>
              </p:grpSp>
              <p:sp>
                <p:nvSpPr>
                  <p:cNvPr id="224" name="Shape 224"/>
                  <p:cNvSpPr/>
                  <p:nvPr/>
                </p:nvSpPr>
                <p:spPr>
                  <a:xfrm>
                    <a:off x="0" y="17959"/>
                    <a:ext cx="12818258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D6D6D6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226" name="Shape 226"/>
                <p:cNvSpPr/>
                <p:nvPr/>
              </p:nvSpPr>
              <p:spPr>
                <a:xfrm>
                  <a:off x="0" y="4812489"/>
                  <a:ext cx="12818258" cy="1"/>
                </a:xfrm>
                <a:prstGeom prst="line">
                  <a:avLst/>
                </a:prstGeom>
                <a:noFill/>
                <a:ln w="38100" cap="flat">
                  <a:solidFill>
                    <a:srgbClr val="D6D6D6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28" name="Shape 228"/>
              <p:cNvSpPr/>
              <p:nvPr/>
            </p:nvSpPr>
            <p:spPr>
              <a:xfrm>
                <a:off x="2836340" y="50646"/>
                <a:ext cx="1895231" cy="4694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200"/>
                </a:lvl1pPr>
              </a:lstStyle>
              <a:p>
                <a:pPr/>
                <a:r>
                  <a:t>0-25 книг дома</a:t>
                </a: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7561826" y="63308"/>
                <a:ext cx="1957348" cy="469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200"/>
                </a:lvl1pPr>
              </a:lstStyle>
              <a:p>
                <a:pPr/>
                <a:r>
                  <a:t>&gt;100 книг дома</a:t>
                </a:r>
              </a:p>
            </p:txBody>
          </p:sp>
        </p:grpSp>
        <p:sp>
          <p:nvSpPr>
            <p:cNvPr id="231" name="Shape 231"/>
            <p:cNvSpPr/>
            <p:nvPr/>
          </p:nvSpPr>
          <p:spPr>
            <a:xfrm>
              <a:off x="516435" y="1123156"/>
              <a:ext cx="2221653" cy="265895"/>
            </a:xfrm>
            <a:prstGeom prst="rect">
              <a:avLst/>
            </a:prstGeom>
            <a:solidFill>
              <a:srgbClr val="D3F4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15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ОБРАЗОВАНИЕ (РЕФ: МАТЕМАТИК) 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237430" y="2610882"/>
            <a:ext cx="12641595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00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Образование учителя важно для школьников из семей с наибольшим и средним числом книг дома. </a:t>
            </a:r>
          </a:p>
          <a:p>
            <a:pPr algn="l" defTabSz="457200">
              <a:spcBef>
                <a:spcPts val="100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Для учеников из семей с небольшим культурным капиталом негативный вклад от обучения прикладным задачам больше, чем для их более благополучных сверстников.</a:t>
            </a:r>
          </a:p>
          <a:p>
            <a:pPr algn="l" defTabSz="457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Для детей с небольшим и средним числом книг дома интенсивное обучение формальной математике сопровождается более высоким результатом теста.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355600" y="335644"/>
            <a:ext cx="12293600" cy="2044701"/>
          </a:xfrm>
          <a:prstGeom prst="rect">
            <a:avLst/>
          </a:prstGeom>
        </p:spPr>
        <p:txBody>
          <a:bodyPr/>
          <a:lstStyle/>
          <a:p>
            <a:pPr defTabSz="421791">
              <a:defRPr spc="-95" sz="4084"/>
            </a:pPr>
            <a:r>
              <a:t>Связь характеристик учителя и возможностей для обучения с </a:t>
            </a:r>
            <a:r>
              <a:t>результатами</a:t>
            </a:r>
            <a:r>
              <a:t> PISA</a:t>
            </a:r>
            <a:r>
              <a:t>: </a:t>
            </a:r>
            <a:r>
              <a:t>ученики с низкой успеваемостью</a:t>
            </a:r>
          </a:p>
        </p:txBody>
      </p:sp>
      <p:grpSp>
        <p:nvGrpSpPr>
          <p:cNvPr id="252" name="Group 252"/>
          <p:cNvGrpSpPr/>
          <p:nvPr/>
        </p:nvGrpSpPr>
        <p:grpSpPr>
          <a:xfrm>
            <a:off x="430216" y="2971998"/>
            <a:ext cx="12144368" cy="6590939"/>
            <a:chOff x="0" y="0"/>
            <a:chExt cx="12144366" cy="6590937"/>
          </a:xfrm>
        </p:grpSpPr>
        <p:grpSp>
          <p:nvGrpSpPr>
            <p:cNvPr id="249" name="Group 249"/>
            <p:cNvGrpSpPr/>
            <p:nvPr/>
          </p:nvGrpSpPr>
          <p:grpSpPr>
            <a:xfrm>
              <a:off x="-1" y="544117"/>
              <a:ext cx="12144368" cy="6046821"/>
              <a:chOff x="0" y="0"/>
              <a:chExt cx="12144366" cy="6046820"/>
            </a:xfrm>
          </p:grpSpPr>
          <p:grpSp>
            <p:nvGrpSpPr>
              <p:cNvPr id="247" name="Group 247"/>
              <p:cNvGrpSpPr/>
              <p:nvPr/>
            </p:nvGrpSpPr>
            <p:grpSpPr>
              <a:xfrm>
                <a:off x="-1" y="0"/>
                <a:ext cx="12139596" cy="6046821"/>
                <a:chOff x="0" y="0"/>
                <a:chExt cx="12139594" cy="6046820"/>
              </a:xfrm>
            </p:grpSpPr>
            <p:grpSp>
              <p:nvGrpSpPr>
                <p:cNvPr id="245" name="Group 245"/>
                <p:cNvGrpSpPr/>
                <p:nvPr/>
              </p:nvGrpSpPr>
              <p:grpSpPr>
                <a:xfrm>
                  <a:off x="-1" y="0"/>
                  <a:ext cx="12139596" cy="6046821"/>
                  <a:chOff x="84666" y="0"/>
                  <a:chExt cx="12139594" cy="6046820"/>
                </a:xfrm>
              </p:grpSpPr>
              <p:grpSp>
                <p:nvGrpSpPr>
                  <p:cNvPr id="239" name="Group 239"/>
                  <p:cNvGrpSpPr/>
                  <p:nvPr/>
                </p:nvGrpSpPr>
                <p:grpSpPr>
                  <a:xfrm>
                    <a:off x="7717173" y="0"/>
                    <a:ext cx="4507089" cy="6042751"/>
                    <a:chOff x="0" y="0"/>
                    <a:chExt cx="4507087" cy="6042750"/>
                  </a:xfrm>
                </p:grpSpPr>
                <p:pic>
                  <p:nvPicPr>
                    <p:cNvPr id="236" name="pasted-image.pdf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/>
                    </a:blip>
                    <a:srcRect l="19219" t="0" r="8933" b="0"/>
                    <a:stretch>
                      <a:fillRect/>
                    </a:stretch>
                  </p:blipFill>
                  <p:spPr>
                    <a:xfrm>
                      <a:off x="0" y="0"/>
                      <a:ext cx="1421562" cy="6042751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237" name="pasted-image.pdf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/>
                    </a:blip>
                    <a:srcRect l="20401" t="0" r="7749" b="0"/>
                    <a:stretch>
                      <a:fillRect/>
                    </a:stretch>
                  </p:blipFill>
                  <p:spPr>
                    <a:xfrm>
                      <a:off x="1398629" y="4456"/>
                      <a:ext cx="1530463" cy="6033838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  <p:pic>
                  <p:nvPicPr>
                    <p:cNvPr id="238" name="pasted-image.pdf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/>
                    </a:blip>
                    <a:srcRect l="19537" t="0" r="8962" b="0"/>
                    <a:stretch>
                      <a:fillRect/>
                    </a:stretch>
                  </p:blipFill>
                  <p:spPr>
                    <a:xfrm>
                      <a:off x="2850224" y="0"/>
                      <a:ext cx="1656864" cy="6042751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244" name="Group 244"/>
                  <p:cNvGrpSpPr/>
                  <p:nvPr/>
                </p:nvGrpSpPr>
                <p:grpSpPr>
                  <a:xfrm>
                    <a:off x="84666" y="12910"/>
                    <a:ext cx="7631555" cy="6033911"/>
                    <a:chOff x="84666" y="0"/>
                    <a:chExt cx="7631553" cy="6033909"/>
                  </a:xfrm>
                </p:grpSpPr>
                <p:grpSp>
                  <p:nvGrpSpPr>
                    <p:cNvPr id="242" name="Group 242"/>
                    <p:cNvGrpSpPr/>
                    <p:nvPr/>
                  </p:nvGrpSpPr>
                  <p:grpSpPr>
                    <a:xfrm>
                      <a:off x="4546141" y="0"/>
                      <a:ext cx="3170080" cy="6033910"/>
                      <a:chOff x="4092675" y="4443"/>
                      <a:chExt cx="3170078" cy="6033909"/>
                    </a:xfrm>
                  </p:grpSpPr>
                  <p:pic>
                    <p:nvPicPr>
                      <p:cNvPr id="240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/>
                      </a:blip>
                      <a:srcRect l="5861" t="0" r="16120" b="0"/>
                      <a:stretch>
                        <a:fillRect/>
                      </a:stretch>
                    </p:blipFill>
                    <p:spPr>
                      <a:xfrm>
                        <a:off x="4092675" y="4443"/>
                        <a:ext cx="1278847" cy="6033910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pic>
                    <p:nvPicPr>
                      <p:cNvPr id="241" name="pasted-image.pdf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/>
                      </a:blip>
                      <a:srcRect l="12132" t="0" r="7136" b="0"/>
                      <a:stretch>
                        <a:fillRect/>
                      </a:stretch>
                    </p:blipFill>
                    <p:spPr>
                      <a:xfrm>
                        <a:off x="5372868" y="39988"/>
                        <a:ext cx="1889887" cy="5980500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</p:grpSp>
                <p:pic>
                  <p:nvPicPr>
                    <p:cNvPr id="243" name="pasted-image.pdf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/>
                    </a:blip>
                    <a:srcRect l="0" t="0" r="2070" b="0"/>
                    <a:stretch>
                      <a:fillRect/>
                    </a:stretch>
                  </p:blipFill>
                  <p:spPr>
                    <a:xfrm>
                      <a:off x="84666" y="903"/>
                      <a:ext cx="4508703" cy="6032241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</p:grpSp>
            <p:sp>
              <p:nvSpPr>
                <p:cNvPr id="246" name="Shape 246"/>
                <p:cNvSpPr/>
                <p:nvPr/>
              </p:nvSpPr>
              <p:spPr>
                <a:xfrm>
                  <a:off x="4771" y="15873"/>
                  <a:ext cx="12130052" cy="1"/>
                </a:xfrm>
                <a:prstGeom prst="line">
                  <a:avLst/>
                </a:prstGeom>
                <a:noFill/>
                <a:ln w="38100" cap="flat">
                  <a:solidFill>
                    <a:srgbClr val="D6D6D6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48" name="Shape 248"/>
              <p:cNvSpPr/>
              <p:nvPr/>
            </p:nvSpPr>
            <p:spPr>
              <a:xfrm>
                <a:off x="4771" y="6018739"/>
                <a:ext cx="12139596" cy="1"/>
              </a:xfrm>
              <a:prstGeom prst="line">
                <a:avLst/>
              </a:prstGeom>
              <a:noFill/>
              <a:ln w="38100" cap="flat">
                <a:solidFill>
                  <a:srgbClr val="D6D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50" name="Shape 250"/>
            <p:cNvSpPr/>
            <p:nvPr/>
          </p:nvSpPr>
          <p:spPr>
            <a:xfrm>
              <a:off x="2692462" y="-1"/>
              <a:ext cx="2492243" cy="470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/>
              <a:r>
                <a:t>1-2 уровень TIMSS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7972994" y="-1"/>
              <a:ext cx="2243577" cy="470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/>
              <a:r>
                <a:t>3 уровень TIMSS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355600" y="335644"/>
            <a:ext cx="12293600" cy="2044701"/>
          </a:xfrm>
          <a:prstGeom prst="rect">
            <a:avLst/>
          </a:prstGeom>
        </p:spPr>
        <p:txBody>
          <a:bodyPr/>
          <a:lstStyle/>
          <a:p>
            <a:pPr defTabSz="417351">
              <a:defRPr spc="-93" sz="4041"/>
            </a:pPr>
            <a:r>
              <a:t>Связь характеристик учителя и возможностей для обучения с </a:t>
            </a:r>
            <a:r>
              <a:t>результатами</a:t>
            </a:r>
            <a:r>
              <a:t> PISA</a:t>
            </a:r>
            <a:r>
              <a:t>: </a:t>
            </a:r>
            <a:r>
              <a:t>ученики с хорошей и высокой успеваемостью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263351" y="3073598"/>
            <a:ext cx="12528898" cy="6442936"/>
            <a:chOff x="0" y="0"/>
            <a:chExt cx="12528897" cy="6442935"/>
          </a:xfrm>
        </p:grpSpPr>
        <p:grpSp>
          <p:nvGrpSpPr>
            <p:cNvPr id="265" name="Group 265"/>
            <p:cNvGrpSpPr/>
            <p:nvPr/>
          </p:nvGrpSpPr>
          <p:grpSpPr>
            <a:xfrm>
              <a:off x="-1" y="577557"/>
              <a:ext cx="12528899" cy="5865379"/>
              <a:chOff x="0" y="0"/>
              <a:chExt cx="12528897" cy="5865378"/>
            </a:xfrm>
          </p:grpSpPr>
          <p:grpSp>
            <p:nvGrpSpPr>
              <p:cNvPr id="263" name="Group 263"/>
              <p:cNvGrpSpPr/>
              <p:nvPr/>
            </p:nvGrpSpPr>
            <p:grpSpPr>
              <a:xfrm>
                <a:off x="-1" y="0"/>
                <a:ext cx="12528898" cy="5865379"/>
                <a:chOff x="0" y="0"/>
                <a:chExt cx="12528897" cy="5865378"/>
              </a:xfrm>
            </p:grpSpPr>
            <p:grpSp>
              <p:nvGrpSpPr>
                <p:cNvPr id="258" name="Group 258"/>
                <p:cNvGrpSpPr/>
                <p:nvPr/>
              </p:nvGrpSpPr>
              <p:grpSpPr>
                <a:xfrm>
                  <a:off x="0" y="8332"/>
                  <a:ext cx="7613315" cy="5848713"/>
                  <a:chOff x="0" y="0"/>
                  <a:chExt cx="7613314" cy="5848712"/>
                </a:xfrm>
              </p:grpSpPr>
              <p:pic>
                <p:nvPicPr>
                  <p:cNvPr id="255" name="pasted-image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rcRect l="0" t="0" r="6970" b="0"/>
                  <a:stretch>
                    <a:fillRect/>
                  </a:stretch>
                </p:blipFill>
                <p:spPr>
                  <a:xfrm>
                    <a:off x="0" y="46"/>
                    <a:ext cx="4506338" cy="584866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56" name="pasted-image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12844" t="0" r="8643" b="0"/>
                  <a:stretch>
                    <a:fillRect/>
                  </a:stretch>
                </p:blipFill>
                <p:spPr>
                  <a:xfrm>
                    <a:off x="4496899" y="46"/>
                    <a:ext cx="1478987" cy="584866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57" name="pasted-image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rcRect l="14413" t="0" r="10773" b="0"/>
                  <a:stretch>
                    <a:fillRect/>
                  </a:stretch>
                </p:blipFill>
                <p:spPr>
                  <a:xfrm>
                    <a:off x="5964052" y="0"/>
                    <a:ext cx="1649263" cy="584871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262" name="Group 262"/>
                <p:cNvGrpSpPr/>
                <p:nvPr/>
              </p:nvGrpSpPr>
              <p:grpSpPr>
                <a:xfrm>
                  <a:off x="7533087" y="0"/>
                  <a:ext cx="4995810" cy="5865379"/>
                  <a:chOff x="-130373" y="0"/>
                  <a:chExt cx="4995809" cy="5865378"/>
                </a:xfrm>
              </p:grpSpPr>
              <p:pic>
                <p:nvPicPr>
                  <p:cNvPr id="259" name="pasted-image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rcRect l="999" t="0" r="7159" b="0"/>
                  <a:stretch>
                    <a:fillRect/>
                  </a:stretch>
                </p:blipFill>
                <p:spPr>
                  <a:xfrm>
                    <a:off x="-130374" y="4484"/>
                    <a:ext cx="1943873" cy="58564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60" name="pasted-image.pdf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rcRect l="6788" t="0" r="23349" b="0"/>
                  <a:stretch>
                    <a:fillRect/>
                  </a:stretch>
                </p:blipFill>
                <p:spPr>
                  <a:xfrm>
                    <a:off x="1794389" y="0"/>
                    <a:ext cx="1447334" cy="5865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61" name="pasted-image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rcRect l="3645" t="0" r="7309" b="0"/>
                  <a:stretch>
                    <a:fillRect/>
                  </a:stretch>
                </p:blipFill>
                <p:spPr>
                  <a:xfrm>
                    <a:off x="3220329" y="0"/>
                    <a:ext cx="1645108" cy="5865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264" name="Shape 264"/>
              <p:cNvSpPr/>
              <p:nvPr/>
            </p:nvSpPr>
            <p:spPr>
              <a:xfrm>
                <a:off x="3150" y="5857969"/>
                <a:ext cx="12478097" cy="1"/>
              </a:xfrm>
              <a:prstGeom prst="line">
                <a:avLst/>
              </a:prstGeom>
              <a:noFill/>
              <a:ln w="25400" cap="flat">
                <a:solidFill>
                  <a:srgbClr val="D6D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66" name="Shape 266"/>
            <p:cNvSpPr/>
            <p:nvPr/>
          </p:nvSpPr>
          <p:spPr>
            <a:xfrm>
              <a:off x="2729660" y="-1"/>
              <a:ext cx="2243577" cy="470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/>
              <a:r>
                <a:t>4 уровень TIMSS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7780027" y="-1"/>
              <a:ext cx="2243577" cy="470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/>
              <a:r>
                <a:t>5 уровень TIMSS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 sz="5700"/>
            </a:pPr>
            <a:r>
              <a:t>Выводы</a:t>
            </a:r>
            <a:r>
              <a:t>: стратегии распределения учителей</a:t>
            </a:r>
          </a:p>
        </p:txBody>
      </p:sp>
      <p:sp>
        <p:nvSpPr>
          <p:cNvPr id="271" name="Shape 271"/>
          <p:cNvSpPr/>
          <p:nvPr>
            <p:ph type="body" idx="1"/>
          </p:nvPr>
        </p:nvSpPr>
        <p:spPr>
          <a:xfrm>
            <a:off x="355600" y="2946201"/>
            <a:ext cx="12293600" cy="6419851"/>
          </a:xfrm>
          <a:prstGeom prst="rect">
            <a:avLst/>
          </a:prstGeom>
        </p:spPr>
        <p:txBody>
          <a:bodyPr/>
          <a:lstStyle/>
          <a:p>
            <a:pPr marL="0" indent="0" defTabSz="379475">
              <a:spcBef>
                <a:spcPts val="900"/>
              </a:spcBef>
              <a:buClrTx/>
              <a:buSzTx/>
              <a:buFontTx/>
              <a:buNone/>
              <a:defRPr sz="1992">
                <a:latin typeface="+mj-lt"/>
                <a:ea typeface="+mj-ea"/>
                <a:cs typeface="+mj-cs"/>
                <a:sym typeface="Helvetica"/>
              </a:defRPr>
            </a:pPr>
            <a:r>
              <a:t>1. Необходимо учитывать роль семьи и предыдущих достижений учащихся при оценивании работы школы и учителей, а также при разработке рекомендаций относительно изменений в образовательной политике и практике. </a:t>
            </a:r>
          </a:p>
          <a:p>
            <a:pPr lvl="1" marL="515954" indent="-199724" defTabSz="379475">
              <a:spcBef>
                <a:spcPts val="900"/>
              </a:spcBef>
              <a:buClrTx/>
              <a:buSzPct val="100000"/>
              <a:buFontTx/>
              <a:buChar char="•"/>
              <a:defRPr sz="1992">
                <a:latin typeface="+mj-lt"/>
                <a:ea typeface="+mj-ea"/>
                <a:cs typeface="+mj-cs"/>
                <a:sym typeface="Helvetica"/>
              </a:defRPr>
            </a:pPr>
            <a:r>
              <a:t>Распределение учителей по классам не случайно, оно зависит от уровня успеваемости учеников и культурного капитала класса. Эти факторы показывают более сильную связь с учебными достижениями в 9 классе, чем характеристики учителей и образовательного процесса. Без их учета любые оценки эффектов школы и учителя могут быть смещены.</a:t>
            </a:r>
          </a:p>
          <a:p>
            <a:pPr marL="0" indent="0" defTabSz="379475">
              <a:spcBef>
                <a:spcPts val="900"/>
              </a:spcBef>
              <a:buClrTx/>
              <a:buSzTx/>
              <a:buFontTx/>
              <a:buNone/>
              <a:defRPr sz="1992">
                <a:latin typeface="+mj-lt"/>
                <a:ea typeface="+mj-ea"/>
                <a:cs typeface="+mj-cs"/>
                <a:sym typeface="Helvetica"/>
              </a:defRPr>
            </a:pPr>
            <a:r>
              <a:t>2. Разные характеристики учителей имеют разное значение для разных групп учащихся.</a:t>
            </a:r>
          </a:p>
          <a:p>
            <a:pPr lvl="1" marL="499310" indent="-183080" defTabSz="379475">
              <a:spcBef>
                <a:spcPts val="900"/>
              </a:spcBef>
              <a:buClrTx/>
              <a:buSzPct val="100000"/>
              <a:buFontTx/>
              <a:buChar char="•"/>
              <a:defRPr sz="1992">
                <a:latin typeface="+mj-lt"/>
                <a:ea typeface="+mj-ea"/>
                <a:cs typeface="+mj-cs"/>
                <a:sym typeface="Helvetica"/>
              </a:defRPr>
            </a:pPr>
            <a:r>
              <a:t>Наличие у учителя специальности “математик” повышает балл PISA у школьников, показавших хорошую (но не самую высокую) успеваемость в 8-м классе, и у учащихся со средним или высоким культурным капиталом семьи. Для учащихся с низким культурным капиталом семьи важна категория учителя.</a:t>
            </a:r>
          </a:p>
          <a:p>
            <a:pPr marL="0" indent="0" defTabSz="379475">
              <a:spcBef>
                <a:spcPts val="900"/>
              </a:spcBef>
              <a:buClrTx/>
              <a:buSzTx/>
              <a:buFontTx/>
              <a:buNone/>
              <a:defRPr sz="1992">
                <a:latin typeface="+mj-lt"/>
                <a:ea typeface="+mj-ea"/>
                <a:cs typeface="+mj-cs"/>
                <a:sym typeface="Helvetica"/>
              </a:defRPr>
            </a:pPr>
            <a:r>
              <a:t>3. Насколько эффективны преобладающие стратегии распределения учителей по классам?</a:t>
            </a:r>
          </a:p>
          <a:p>
            <a:pPr lvl="1" marL="515954" indent="-199724" defTabSz="379475">
              <a:spcBef>
                <a:spcPts val="900"/>
              </a:spcBef>
              <a:buClrTx/>
              <a:buSzPct val="100000"/>
              <a:buFontTx/>
              <a:buChar char="•"/>
              <a:defRPr sz="1992">
                <a:latin typeface="+mj-lt"/>
                <a:ea typeface="+mj-ea"/>
                <a:cs typeface="+mj-cs"/>
                <a:sym typeface="Helvetica"/>
              </a:defRPr>
            </a:pPr>
            <a:r>
              <a:t>У учащихся со средним или высоким культурным капиталом семьи квалификационная категория учителя не играет особой роли, но она важна для учащихся из семей с небольшим культурным капиталом. В школьной практике преобладает обратная стратегия поддержки учеников с изначально хорошими и наиболее высокими образовательными достижениями и с большим культурным капиталом семьи.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 sz="5700"/>
            </a:pPr>
            <a:r>
              <a:t>Выводы</a:t>
            </a:r>
            <a:r>
              <a:t>: эффективность разных практик преподавания</a:t>
            </a:r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xfrm>
            <a:off x="355600" y="2743327"/>
            <a:ext cx="12293600" cy="6923292"/>
          </a:xfrm>
          <a:prstGeom prst="rect">
            <a:avLst/>
          </a:prstGeom>
        </p:spPr>
        <p:txBody>
          <a:bodyPr/>
          <a:lstStyle/>
          <a:p>
            <a:pPr marL="0" indent="0" defTabSz="388620">
              <a:spcBef>
                <a:spcPts val="1000"/>
              </a:spcBef>
              <a:buClrTx/>
              <a:buSzTx/>
              <a:buFontTx/>
              <a:buNone/>
              <a:defRPr sz="1870">
                <a:latin typeface="+mj-lt"/>
                <a:ea typeface="+mj-ea"/>
                <a:cs typeface="+mj-cs"/>
                <a:sym typeface="Helvetica"/>
              </a:defRPr>
            </a:pPr>
            <a:r>
              <a:t>1. Более высокие баллы PISA показывают те школьники, которые больше занимаются формальной математикой. Акцент на текстовых задачах в процессе обучения не имеет значимой связи с результатами теста, а частое использование прикладных задач сопровождается более низкими баллами PISA.</a:t>
            </a:r>
          </a:p>
          <a:p>
            <a:pPr lvl="1" marL="511342" indent="-187492" defTabSz="388620">
              <a:spcBef>
                <a:spcPts val="1000"/>
              </a:spcBef>
              <a:buClrTx/>
              <a:buSzPct val="100000"/>
              <a:buFontTx/>
              <a:buChar char="•"/>
              <a:defRPr sz="1870">
                <a:latin typeface="+mj-lt"/>
                <a:ea typeface="+mj-ea"/>
                <a:cs typeface="+mj-cs"/>
                <a:sym typeface="Helvetica"/>
              </a:defRPr>
            </a:pPr>
            <a:r>
              <a:t>Неожиданный результат, так как специфика PISA состоит в том, что данный тест в значительной степени ориентирован на измерение умения учащихся выполнять задания, связанные с ситуациями реальной жизни (прикладная математика). Кроме того, обычно тестовые задания PISA содержат много текста. Можно было бы ожидать, что акцент на таких заданиях позволит ученикам лучше справиться с тестированием.</a:t>
            </a:r>
          </a:p>
          <a:p>
            <a:pPr lvl="1" marL="511342" indent="-187492" defTabSz="388620">
              <a:spcBef>
                <a:spcPts val="1000"/>
              </a:spcBef>
              <a:buClrTx/>
              <a:buSzPct val="100000"/>
              <a:buFontTx/>
              <a:buChar char="•"/>
              <a:defRPr sz="1870">
                <a:latin typeface="+mj-lt"/>
                <a:ea typeface="+mj-ea"/>
                <a:cs typeface="+mj-cs"/>
                <a:sym typeface="Helvetica"/>
              </a:defRPr>
            </a:pPr>
            <a:r>
              <a:t>Можно предположить, что простое натаскивание на задания в формате PISA неэффективно. Связь между уровнем владения учащимися математикой и способностью переносить знания в жизненные ситуации сложнее: подобный перенос успешнее осуществляют учащиеся, лучше осваивающие формальную математику. </a:t>
            </a:r>
          </a:p>
          <a:p>
            <a:pPr marL="0" indent="0" defTabSz="388620">
              <a:spcBef>
                <a:spcPts val="1000"/>
              </a:spcBef>
              <a:buClrTx/>
              <a:buSzTx/>
              <a:buFontTx/>
              <a:buNone/>
              <a:defRPr sz="1870">
                <a:latin typeface="+mj-lt"/>
                <a:ea typeface="+mj-ea"/>
                <a:cs typeface="+mj-cs"/>
                <a:sym typeface="Helvetica"/>
              </a:defRPr>
            </a:pPr>
            <a:r>
              <a:t>2. Одни и те же действия могут иметь разное влияние на школьников. </a:t>
            </a:r>
          </a:p>
          <a:p>
            <a:pPr lvl="1" marL="511342" indent="-187492" defTabSz="388620">
              <a:spcBef>
                <a:spcPts val="1000"/>
              </a:spcBef>
              <a:buClrTx/>
              <a:buSzPct val="100000"/>
              <a:buFontTx/>
              <a:buChar char="•"/>
              <a:defRPr sz="1870">
                <a:latin typeface="+mj-lt"/>
                <a:ea typeface="+mj-ea"/>
                <a:cs typeface="+mj-cs"/>
                <a:sym typeface="Helvetica"/>
              </a:defRPr>
            </a:pPr>
            <a:r>
              <a:t>Фокусировка учителя на формальной математике важна для учащихся из семей с низким и средним культурным капиталом и с изначально хорошей и очень высокой успеваемостью по предмету. Частое использование таких заданий не помогает слабоуспевающим учащимся. </a:t>
            </a:r>
          </a:p>
          <a:p>
            <a:pPr marL="0" indent="0" defTabSz="388620">
              <a:spcBef>
                <a:spcPts val="1000"/>
              </a:spcBef>
              <a:buClrTx/>
              <a:buSzTx/>
              <a:buFontTx/>
              <a:buNone/>
              <a:defRPr sz="1870">
                <a:latin typeface="+mj-lt"/>
                <a:ea typeface="+mj-ea"/>
                <a:cs typeface="+mj-cs"/>
                <a:sym typeface="Helvetica"/>
              </a:defRPr>
            </a:pPr>
            <a:r>
              <a:t>3. Насколько эффективны распространенные практики обучения?</a:t>
            </a:r>
          </a:p>
          <a:p>
            <a:pPr lvl="1" marL="511342" indent="-187492" defTabSz="388620">
              <a:spcBef>
                <a:spcPts val="1000"/>
              </a:spcBef>
              <a:buClrTx/>
              <a:buSzPct val="100000"/>
              <a:buFontTx/>
              <a:buChar char="•"/>
              <a:defRPr sz="1870">
                <a:latin typeface="+mj-lt"/>
                <a:ea typeface="+mj-ea"/>
                <a:cs typeface="+mj-cs"/>
                <a:sym typeface="Helvetica"/>
              </a:defRPr>
            </a:pPr>
            <a:r>
              <a:t>Принятая в школах стратегия не способствует поддержке детей в классах с низким и средним культурным капиталом: в таких классах задания по формальной математике используются учителями реже.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body" idx="1"/>
          </p:nvPr>
        </p:nvSpPr>
        <p:spPr>
          <a:xfrm>
            <a:off x="355600" y="901700"/>
            <a:ext cx="12293600" cy="7950200"/>
          </a:xfrm>
          <a:prstGeom prst="rect">
            <a:avLst/>
          </a:prstGeom>
        </p:spPr>
        <p:txBody>
          <a:bodyPr/>
          <a:lstStyle/>
          <a:p>
            <a:pPr marL="347578" indent="-347578" algn="just" defTabSz="457200">
              <a:lnSpc>
                <a:spcPct val="110000"/>
              </a:lnSpc>
              <a:spcBef>
                <a:spcPts val="18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В последние годы Россия и ряд других стран участвуют в международных мониторингах качества образования, самые известные из которых TIMSS и PISA. </a:t>
            </a:r>
          </a:p>
          <a:p>
            <a:pPr marL="347578" indent="-347578" algn="just" defTabSz="457200">
              <a:lnSpc>
                <a:spcPct val="110000"/>
              </a:lnSpc>
              <a:spcBef>
                <a:spcPts val="18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Российские учащиеся показывают высокие результаты в TIMSS (8 класс) и “средние” в PISA (15-летние школьники, в основном 9 класс)</a:t>
            </a:r>
          </a:p>
          <a:p>
            <a:pPr marL="347578" indent="-347578" algn="just" defTabSz="457200">
              <a:lnSpc>
                <a:spcPct val="110000"/>
              </a:lnSpc>
              <a:spcBef>
                <a:spcPts val="18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Основная гипотеза в объяснении этого разрыва: российские школьники хорошо справляются с заданиями на воспроизводство знаний правил и формул, но для них трудны задания, требующие применения этих знаний в новой для них ситуации, например, в ситуации реальной жизни</a:t>
            </a:r>
          </a:p>
          <a:p>
            <a:pPr marL="347578" indent="-347578" algn="just" defTabSz="457200">
              <a:lnSpc>
                <a:spcPct val="110000"/>
              </a:lnSpc>
              <a:spcBef>
                <a:spcPts val="18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Критика российской школы: не обучает рассуждать, интерпретировать, переносить предметные знания в новые контексты. Предлагается изменение содержания образования и практик преподавания (напр., трансфер опыта Финляндии).</a:t>
            </a:r>
          </a:p>
          <a:p>
            <a:pPr marL="347578" indent="-347578" algn="just" defTabSz="457200">
              <a:lnSpc>
                <a:spcPct val="110000"/>
              </a:lnSpc>
              <a:spcBef>
                <a:spcPts val="18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Рекомендации ОЭСР: повышать квалификацию учителей и создавать больше </a:t>
            </a:r>
            <a:r>
              <a:rPr i="1"/>
              <a:t>возможностей для обучения: </a:t>
            </a:r>
            <a:r>
              <a:t>уделять больше внимания глубине изучения материала, охватывать больше тем в содержании предмета, увеличивать время на предмет в учебном плане.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Исследовательские вопросы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8878" indent="-347578" algn="just" defTabSz="457200">
              <a:lnSpc>
                <a:spcPct val="110000"/>
              </a:lnSpc>
              <a:spcBef>
                <a:spcPts val="0"/>
              </a:spcBef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Как учителя распределены по классам? </a:t>
            </a:r>
          </a:p>
          <a:p>
            <a:pPr marL="588878" indent="-347578" algn="just" defTabSz="457200">
              <a:lnSpc>
                <a:spcPct val="110000"/>
              </a:lnSpc>
              <a:spcBef>
                <a:spcPts val="0"/>
              </a:spcBef>
              <a:defRPr sz="2800">
                <a:latin typeface="Times"/>
                <a:ea typeface="Times"/>
                <a:cs typeface="Times"/>
                <a:sym typeface="Times"/>
              </a:defRPr>
            </a:pPr>
          </a:p>
          <a:p>
            <a:pPr marL="588878" indent="-347578" algn="just" defTabSz="457200">
              <a:lnSpc>
                <a:spcPct val="110000"/>
              </a:lnSpc>
              <a:spcBef>
                <a:spcPts val="0"/>
              </a:spcBef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Как с учебными достижениями в PISA по математике связаны профессиональные характеристики учителей?</a:t>
            </a:r>
          </a:p>
          <a:p>
            <a:pPr marL="588878" indent="-347578" algn="just" defTabSz="457200">
              <a:lnSpc>
                <a:spcPct val="110000"/>
              </a:lnSpc>
              <a:spcBef>
                <a:spcPts val="0"/>
              </a:spcBef>
              <a:defRPr sz="2800">
                <a:latin typeface="Times"/>
                <a:ea typeface="Times"/>
                <a:cs typeface="Times"/>
                <a:sym typeface="Times"/>
              </a:defRPr>
            </a:pPr>
          </a:p>
          <a:p>
            <a:pPr marL="588878" indent="-347578" algn="just" defTabSz="457200">
              <a:lnSpc>
                <a:spcPct val="110000"/>
              </a:lnSpc>
              <a:spcBef>
                <a:spcPts val="0"/>
              </a:spcBef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Как с учебными достижениями в PISA по математике связаны практики преподавания, характеризующие “возможности для обучения”? </a:t>
            </a:r>
          </a:p>
          <a:p>
            <a:pPr marL="588878" indent="-347578" algn="just" defTabSz="457200">
              <a:lnSpc>
                <a:spcPct val="110000"/>
              </a:lnSpc>
              <a:spcBef>
                <a:spcPts val="0"/>
              </a:spcBef>
              <a:defRPr sz="2800">
                <a:latin typeface="Times"/>
                <a:ea typeface="Times"/>
                <a:cs typeface="Times"/>
                <a:sym typeface="Times"/>
              </a:defRPr>
            </a:pPr>
          </a:p>
          <a:p>
            <a:pPr marL="588878" indent="-347578" algn="just" defTabSz="457200">
              <a:lnSpc>
                <a:spcPct val="110000"/>
              </a:lnSpc>
              <a:spcBef>
                <a:spcPts val="0"/>
              </a:spcBef>
              <a:defRPr sz="2800">
                <a:latin typeface="Times"/>
                <a:ea typeface="Times"/>
                <a:cs typeface="Times"/>
                <a:sym typeface="Times"/>
              </a:defRPr>
            </a:pPr>
            <a:r>
              <a:t>Насколько различается действие характеристик и практик учителей для учащихся из семей с разным культурным уровнем и с разной успеваемостью?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Данные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238554" y="2660650"/>
            <a:ext cx="12527692" cy="6766846"/>
          </a:xfrm>
          <a:prstGeom prst="rect">
            <a:avLst/>
          </a:prstGeom>
        </p:spPr>
        <p:txBody>
          <a:bodyPr/>
          <a:lstStyle/>
          <a:p>
            <a:pPr marL="0" indent="0" defTabSz="554990">
              <a:spcBef>
                <a:spcPts val="900"/>
              </a:spcBef>
              <a:buClrTx/>
              <a:buSzTx/>
              <a:buFontTx/>
              <a:buNone/>
              <a:defRPr b="1" sz="2470">
                <a:latin typeface="+mj-lt"/>
                <a:ea typeface="+mj-ea"/>
                <a:cs typeface="+mj-cs"/>
                <a:sym typeface="Helvetica"/>
              </a:defRPr>
            </a:pPr>
            <a:r>
              <a:t>Лонгитюдное исследование “Траектории в образовании и профессии”</a:t>
            </a:r>
          </a:p>
          <a:p>
            <a:pPr marL="0" indent="0" defTabSz="554990">
              <a:spcBef>
                <a:spcPts val="900"/>
              </a:spcBef>
              <a:buClrTx/>
              <a:buSzTx/>
              <a:buFontTx/>
              <a:buNone/>
              <a:defRPr b="1" sz="95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0" indent="0" defTabSz="554990">
              <a:spcBef>
                <a:spcPts val="900"/>
              </a:spcBef>
              <a:buClrTx/>
              <a:buSzTx/>
              <a:buFontTx/>
              <a:buNone/>
              <a:defRPr b="1" sz="2090">
                <a:latin typeface="+mj-lt"/>
                <a:ea typeface="+mj-ea"/>
                <a:cs typeface="+mj-cs"/>
                <a:sym typeface="Helvetica"/>
              </a:defRPr>
            </a:pPr>
            <a:r>
              <a:t>1) Опрос учащихся: </a:t>
            </a:r>
          </a:p>
          <a:p>
            <a:pPr lvl="1" marL="668110" indent="-306160" defTabSz="554990">
              <a:spcBef>
                <a:spcPts val="900"/>
              </a:spcBef>
              <a:buClrTx/>
              <a:buSzPct val="100000"/>
              <a:buFontTx/>
              <a:buChar char="•"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демографические характеристики детей (пол, возраст), </a:t>
            </a:r>
          </a:p>
          <a:p>
            <a:pPr lvl="1" marL="668110" indent="-306160" defTabSz="554990">
              <a:spcBef>
                <a:spcPts val="900"/>
              </a:spcBef>
              <a:buClrTx/>
              <a:buSzPct val="100000"/>
              <a:buFontTx/>
              <a:buChar char="•"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культурный капитал семьи (число книг дома, уровень образования матери</a:t>
            </a:r>
          </a:p>
          <a:p>
            <a:pPr lvl="1" marL="647700" indent="-285750" defTabSz="554990">
              <a:spcBef>
                <a:spcPts val="900"/>
              </a:spcBef>
              <a:buClrTx/>
              <a:buSzPct val="100000"/>
              <a:buFontTx/>
              <a:buChar char="•"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“возможности для обучения” - интенсивность обучения (а) прикладной математике,             (б) текстовым задачам и (в) формальной математике</a:t>
            </a:r>
          </a:p>
          <a:p>
            <a:pPr marL="0" indent="0" defTabSz="554990">
              <a:spcBef>
                <a:spcPts val="900"/>
              </a:spcBef>
              <a:buClrTx/>
              <a:buSzTx/>
              <a:buFontTx/>
              <a:buNone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2) Опрос учителей</a:t>
            </a:r>
            <a:r>
              <a:t>:  </a:t>
            </a:r>
          </a:p>
          <a:p>
            <a:pPr lvl="1" marL="647700" indent="-285750" defTabSz="554990">
              <a:spcBef>
                <a:spcPts val="900"/>
              </a:spcBef>
              <a:buClrTx/>
              <a:buSzPct val="100000"/>
              <a:buFontTx/>
              <a:buChar char="•"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показатели учительской эффективности </a:t>
            </a:r>
          </a:p>
          <a:p>
            <a:pPr lvl="2" marL="0" indent="434340" defTabSz="554990">
              <a:spcBef>
                <a:spcPts val="900"/>
              </a:spcBef>
              <a:buClrTx/>
              <a:buSzTx/>
              <a:buFontTx/>
              <a:buNone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(уровень образования, специальность, </a:t>
            </a:r>
          </a:p>
          <a:p>
            <a:pPr lvl="2" marL="0" indent="434340" defTabSz="554990">
              <a:spcBef>
                <a:spcPts val="900"/>
              </a:spcBef>
              <a:buClrTx/>
              <a:buSzTx/>
              <a:buFontTx/>
              <a:buNone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стаж преподавания и квалификационная </a:t>
            </a:r>
          </a:p>
          <a:p>
            <a:pPr lvl="2" marL="0" indent="434340" defTabSz="554990">
              <a:spcBef>
                <a:spcPts val="900"/>
              </a:spcBef>
              <a:buClrTx/>
              <a:buSzTx/>
              <a:buFontTx/>
              <a:buNone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категория)</a:t>
            </a:r>
          </a:p>
          <a:p>
            <a:pPr lvl="1" marL="647700" indent="-285750" defTabSz="554990">
              <a:spcBef>
                <a:spcPts val="900"/>
              </a:spcBef>
              <a:buClrTx/>
              <a:buSzPct val="100000"/>
              <a:buFontTx/>
              <a:buChar char="•"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распределение рабочей нагрузки </a:t>
            </a:r>
          </a:p>
          <a:p>
            <a:pPr lvl="2" marL="0" indent="434340" defTabSz="554990">
              <a:spcBef>
                <a:spcPts val="900"/>
              </a:spcBef>
              <a:buClrTx/>
              <a:buSzTx/>
              <a:buFontTx/>
              <a:buNone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в типичную неделю </a:t>
            </a:r>
          </a:p>
          <a:p>
            <a:pPr marL="0" indent="0" defTabSz="554990">
              <a:spcBef>
                <a:spcPts val="900"/>
              </a:spcBef>
              <a:buClrTx/>
              <a:buSzTx/>
              <a:buFontTx/>
              <a:buNone/>
              <a:defRPr b="1" sz="2090">
                <a:latin typeface="+mj-lt"/>
                <a:ea typeface="+mj-ea"/>
                <a:cs typeface="+mj-cs"/>
                <a:sym typeface="Helvetica"/>
              </a:defRPr>
            </a:pPr>
            <a:r>
              <a:t>3) Опрос администрации школ: </a:t>
            </a:r>
          </a:p>
          <a:p>
            <a:pPr lvl="1" marL="668110" indent="-306160" defTabSz="554990">
              <a:spcBef>
                <a:spcPts val="900"/>
              </a:spcBef>
              <a:buClrTx/>
              <a:buSzPct val="100000"/>
              <a:buFontTx/>
              <a:buChar char="•"/>
              <a:defRPr sz="2090">
                <a:latin typeface="+mj-lt"/>
                <a:ea typeface="+mj-ea"/>
                <a:cs typeface="+mj-cs"/>
                <a:sym typeface="Helvetica"/>
              </a:defRPr>
            </a:pPr>
            <a:r>
              <a:t>вид образовательной организации</a:t>
            </a:r>
          </a:p>
        </p:txBody>
      </p:sp>
      <p:pic>
        <p:nvPicPr>
          <p:cNvPr id="1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3166" y="6029938"/>
            <a:ext cx="6298210" cy="3292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448" r="3934" b="2216"/>
          <a:stretch>
            <a:fillRect/>
          </a:stretch>
        </p:blipFill>
        <p:spPr>
          <a:xfrm>
            <a:off x="6502400" y="138112"/>
            <a:ext cx="6350813" cy="9477194"/>
          </a:xfrm>
          <a:prstGeom prst="rect">
            <a:avLst/>
          </a:prstGeom>
        </p:spPr>
      </p:pic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Возможности обучения</a:t>
            </a:r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355600" y="2984500"/>
            <a:ext cx="5816600" cy="3947584"/>
          </a:xfrm>
          <a:prstGeom prst="rect">
            <a:avLst/>
          </a:prstGeom>
        </p:spPr>
        <p:txBody>
          <a:bodyPr/>
          <a:lstStyle/>
          <a:p>
            <a:pPr marL="380999" indent="-380999">
              <a:defRPr sz="2400"/>
            </a:pPr>
            <a:r>
              <a:t>примеры заданий прикладной математики - а-d</a:t>
            </a:r>
          </a:p>
          <a:p>
            <a:pPr marL="380999" indent="-380999">
              <a:defRPr sz="2400"/>
            </a:pPr>
            <a:r>
              <a:t>примеры заданий формальной математики - e, g, i </a:t>
            </a:r>
          </a:p>
          <a:p>
            <a:pPr marL="380999" indent="-380999">
              <a:defRPr sz="2400"/>
            </a:pPr>
            <a:r>
              <a:t>по ответам учащихся рассчитывается индекс интенсивности использования заданий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Характеристики учащихся</a:t>
            </a:r>
          </a:p>
        </p:txBody>
      </p:sp>
      <p:grpSp>
        <p:nvGrpSpPr>
          <p:cNvPr id="177" name="Group 177"/>
          <p:cNvGrpSpPr/>
          <p:nvPr/>
        </p:nvGrpSpPr>
        <p:grpSpPr>
          <a:xfrm>
            <a:off x="327907" y="2743327"/>
            <a:ext cx="10344268" cy="6657317"/>
            <a:chOff x="0" y="2931395"/>
            <a:chExt cx="10344266" cy="6657316"/>
          </a:xfrm>
        </p:grpSpPr>
        <p:grpSp>
          <p:nvGrpSpPr>
            <p:cNvPr id="167" name="Group 167"/>
            <p:cNvGrpSpPr/>
            <p:nvPr/>
          </p:nvGrpSpPr>
          <p:grpSpPr>
            <a:xfrm>
              <a:off x="4735232" y="2944736"/>
              <a:ext cx="5609035" cy="6643491"/>
              <a:chOff x="20831" y="0"/>
              <a:chExt cx="5609034" cy="6643490"/>
            </a:xfrm>
          </p:grpSpPr>
          <p:grpSp>
            <p:nvGrpSpPr>
              <p:cNvPr id="159" name="Group 159"/>
              <p:cNvGrpSpPr/>
              <p:nvPr/>
            </p:nvGrpSpPr>
            <p:grpSpPr>
              <a:xfrm>
                <a:off x="55585" y="0"/>
                <a:ext cx="5574281" cy="3345052"/>
                <a:chOff x="6405810" y="5185406"/>
                <a:chExt cx="5574279" cy="3345051"/>
              </a:xfrm>
            </p:grpSpPr>
            <p:pic>
              <p:nvPicPr>
                <p:cNvPr id="152" name="pasted-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0" t="15274" r="800" b="542"/>
                <a:stretch>
                  <a:fillRect/>
                </a:stretch>
              </p:blipFill>
              <p:spPr>
                <a:xfrm>
                  <a:off x="6405810" y="5185406"/>
                  <a:ext cx="5574281" cy="334505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53" name="Shape 153"/>
                <p:cNvSpPr/>
                <p:nvPr/>
              </p:nvSpPr>
              <p:spPr>
                <a:xfrm>
                  <a:off x="7280440" y="6984569"/>
                  <a:ext cx="707260" cy="50393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6,3</a:t>
                  </a:r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7923385" y="5993055"/>
                  <a:ext cx="814391" cy="50393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27,6</a:t>
                  </a:r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8574127" y="5620246"/>
                  <a:ext cx="827635" cy="50393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35,6</a:t>
                  </a:r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>
                  <a:off x="9301305" y="6461049"/>
                  <a:ext cx="808725" cy="50393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17,5</a:t>
                  </a:r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>
                  <a:off x="9966704" y="6683148"/>
                  <a:ext cx="815643" cy="50393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12,7</a:t>
                  </a:r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10709340" y="7250293"/>
                  <a:ext cx="707260" cy="50393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0,3</a:t>
                  </a:r>
                </a:p>
              </p:txBody>
            </p:sp>
          </p:grpSp>
          <p:grpSp>
            <p:nvGrpSpPr>
              <p:cNvPr id="166" name="Group 166"/>
              <p:cNvGrpSpPr/>
              <p:nvPr/>
            </p:nvGrpSpPr>
            <p:grpSpPr>
              <a:xfrm>
                <a:off x="20831" y="3310239"/>
                <a:ext cx="5605122" cy="3333252"/>
                <a:chOff x="3478" y="0"/>
                <a:chExt cx="5605121" cy="3333250"/>
              </a:xfrm>
            </p:grpSpPr>
            <p:pic>
              <p:nvPicPr>
                <p:cNvPr id="160" name="pasted-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15250" r="0" b="0"/>
                <a:stretch>
                  <a:fillRect/>
                </a:stretch>
              </p:blipFill>
              <p:spPr>
                <a:xfrm>
                  <a:off x="3478" y="-1"/>
                  <a:ext cx="5605123" cy="333325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61" name="Shape 161"/>
                <p:cNvSpPr/>
                <p:nvPr/>
              </p:nvSpPr>
              <p:spPr>
                <a:xfrm>
                  <a:off x="902033" y="1706538"/>
                  <a:ext cx="706184" cy="50317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8,4</a:t>
                  </a:r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1720164" y="1452635"/>
                  <a:ext cx="706184" cy="50317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13,7</a:t>
                  </a:r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2575603" y="818562"/>
                  <a:ext cx="706184" cy="50317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27,7</a:t>
                  </a:r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>
                  <a:off x="3426954" y="448831"/>
                  <a:ext cx="706184" cy="50317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36,3</a:t>
                  </a:r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>
                  <a:off x="4207469" y="1452635"/>
                  <a:ext cx="706184" cy="50317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1800">
                      <a:solidFill>
                        <a:srgbClr val="634D31"/>
                      </a:solidFill>
                    </a:defRPr>
                  </a:lvl1pPr>
                </a:lstStyle>
                <a:p>
                  <a:pPr/>
                  <a:r>
                    <a:t>13,9</a:t>
                  </a:r>
                </a:p>
              </p:txBody>
            </p:sp>
          </p:grpSp>
        </p:grpSp>
        <p:grpSp>
          <p:nvGrpSpPr>
            <p:cNvPr id="171" name="Group 171"/>
            <p:cNvGrpSpPr/>
            <p:nvPr/>
          </p:nvGrpSpPr>
          <p:grpSpPr>
            <a:xfrm>
              <a:off x="15051" y="2931395"/>
              <a:ext cx="4778791" cy="3278985"/>
              <a:chOff x="0" y="0"/>
              <a:chExt cx="4778789" cy="3278983"/>
            </a:xfrm>
          </p:grpSpPr>
          <p:pic>
            <p:nvPicPr>
              <p:cNvPr id="168" name="pasted-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4778790" cy="32789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9" name="Shape 169"/>
              <p:cNvSpPr/>
              <p:nvPr/>
            </p:nvSpPr>
            <p:spPr>
              <a:xfrm>
                <a:off x="1199980" y="633966"/>
                <a:ext cx="847764" cy="4269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800">
                    <a:solidFill>
                      <a:srgbClr val="634D31"/>
                    </a:solidFill>
                  </a:defRPr>
                </a:lvl1pPr>
              </a:lstStyle>
              <a:p>
                <a:pPr/>
                <a:r>
                  <a:t>538,8</a:t>
                </a: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2835645" y="800790"/>
                <a:ext cx="851555" cy="4269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800">
                    <a:solidFill>
                      <a:srgbClr val="634D31"/>
                    </a:solidFill>
                  </a:defRPr>
                </a:lvl1pPr>
              </a:lstStyle>
              <a:p>
                <a:pPr/>
                <a:r>
                  <a:t>486,5</a:t>
                </a:r>
              </a:p>
            </p:txBody>
          </p:sp>
        </p:grpSp>
        <p:grpSp>
          <p:nvGrpSpPr>
            <p:cNvPr id="176" name="Group 176"/>
            <p:cNvGrpSpPr/>
            <p:nvPr/>
          </p:nvGrpSpPr>
          <p:grpSpPr>
            <a:xfrm>
              <a:off x="0" y="6201882"/>
              <a:ext cx="4860948" cy="3386830"/>
              <a:chOff x="0" y="0"/>
              <a:chExt cx="4860947" cy="3386828"/>
            </a:xfrm>
          </p:grpSpPr>
          <p:pic>
            <p:nvPicPr>
              <p:cNvPr id="172" name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2345" t="0" r="7635" b="0"/>
              <a:stretch>
                <a:fillRect/>
              </a:stretch>
            </p:blipFill>
            <p:spPr>
              <a:xfrm>
                <a:off x="0" y="0"/>
                <a:ext cx="4860948" cy="33868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3" name="Shape 173"/>
              <p:cNvSpPr/>
              <p:nvPr/>
            </p:nvSpPr>
            <p:spPr>
              <a:xfrm>
                <a:off x="3480118" y="2238095"/>
                <a:ext cx="706184" cy="50317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800">
                    <a:solidFill>
                      <a:srgbClr val="634D31"/>
                    </a:solidFill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022918" y="2614861"/>
                <a:ext cx="706184" cy="50317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800">
                    <a:solidFill>
                      <a:srgbClr val="634D31"/>
                    </a:solidFill>
                  </a:defRPr>
                </a:lvl1pPr>
              </a:lstStyle>
              <a:p>
                <a:pPr/>
                <a:r>
                  <a:t>10,7</a:t>
                </a: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1431185" y="461352"/>
                <a:ext cx="593008" cy="39879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b="1" sz="1800">
                    <a:solidFill>
                      <a:srgbClr val="634D31"/>
                    </a:solidFill>
                  </a:defRPr>
                </a:lvl1pPr>
              </a:lstStyle>
              <a:p>
                <a:pPr/>
                <a:r>
                  <a:t>83</a:t>
                </a:r>
              </a:p>
            </p:txBody>
          </p:sp>
        </p:grpSp>
      </p:grpSp>
      <p:sp>
        <p:nvSpPr>
          <p:cNvPr id="178" name="Shape 178"/>
          <p:cNvSpPr/>
          <p:nvPr/>
        </p:nvSpPr>
        <p:spPr>
          <a:xfrm>
            <a:off x="10781699" y="2917494"/>
            <a:ext cx="2030160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50,8% - мальчики,</a:t>
            </a:r>
          </a:p>
          <a:p>
            <a:pPr algn="l">
              <a:defRPr sz="22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средний возраст: 15,7 лет (PISA)</a:t>
            </a:r>
          </a:p>
          <a:p>
            <a:pPr algn="l">
              <a:defRPr sz="22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1,3% учились в образовательных центрах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355600" y="698301"/>
            <a:ext cx="12293600" cy="1790899"/>
          </a:xfrm>
          <a:prstGeom prst="rect">
            <a:avLst/>
          </a:prstGeom>
        </p:spPr>
        <p:txBody>
          <a:bodyPr/>
          <a:lstStyle>
            <a:lvl1pPr defTabSz="479044">
              <a:defRPr spc="-104" sz="5248"/>
            </a:lvl1pPr>
          </a:lstStyle>
          <a:p>
            <a:pPr/>
            <a:r>
              <a:t>Характеристики учителей и образовательного процесса</a:t>
            </a:r>
          </a:p>
        </p:txBody>
      </p:sp>
      <p:grpSp>
        <p:nvGrpSpPr>
          <p:cNvPr id="183" name="Group 183"/>
          <p:cNvGrpSpPr/>
          <p:nvPr/>
        </p:nvGrpSpPr>
        <p:grpSpPr>
          <a:xfrm>
            <a:off x="394164" y="2743920"/>
            <a:ext cx="4534174" cy="6835540"/>
            <a:chOff x="0" y="0"/>
            <a:chExt cx="4534172" cy="6835539"/>
          </a:xfrm>
        </p:grpSpPr>
        <p:pic>
          <p:nvPicPr>
            <p:cNvPr id="181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243652"/>
              <a:ext cx="4531996" cy="3591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77" y="0"/>
              <a:ext cx="4531996" cy="3243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84" name="Table 184"/>
          <p:cNvGraphicFramePr/>
          <p:nvPr/>
        </p:nvGraphicFramePr>
        <p:xfrm>
          <a:off x="5353050" y="2743920"/>
          <a:ext cx="7273066" cy="684403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211736"/>
                <a:gridCol w="2048629"/>
              </a:tblGrid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Переменные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Среднее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Учитель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63559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Среднее количество лет работы с классом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3,57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Стаж преподавания предмета, годы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22,24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Высшая категория, %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36,59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Первая категория, %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40,97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Вторая категория, %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16,43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Без категории, %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Нагрузка: уроки (ч/нед)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23,46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Нагрузка: внеклассная работа (ч/нед)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2,4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63559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Нагрузка: административная работа (ч/нед)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2,06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Возможности обучения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63559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Интенсивность обучения прикладной математике (индекс)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1,92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63559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Интенсивность обучения текстовым задачам (индекс)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1,8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</a:tr>
              <a:tr h="63235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Интенсивность обучения формальной математике (индекс)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32486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2,12</a:t>
                      </a:r>
                    </a:p>
                  </a:txBody>
                  <a:tcPr marL="63500" marR="63500" marT="0" marB="0" anchor="ctr" anchorCtr="0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Стратегия анализа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355600" y="2984500"/>
            <a:ext cx="12293600" cy="574584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Анализ проходил в несколько этапов: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507999" indent="-507999" defTabSz="457200">
              <a:spcBef>
                <a:spcPts val="0"/>
              </a:spcBef>
              <a:buClrTx/>
              <a:buSzPct val="100000"/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Мы проверили распределение учителей с разной квалификационной категорией и распределение возможностей обучения в зависимости от культурного капитала и успеваемости класса. </a:t>
            </a:r>
          </a:p>
          <a:p>
            <a:pPr marL="507999" indent="-507999" defTabSz="457200">
              <a:spcBef>
                <a:spcPts val="0"/>
              </a:spcBef>
              <a:buClrTx/>
              <a:buSzPct val="100000"/>
              <a:defRPr sz="2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507999" indent="-507999" defTabSz="457200">
              <a:spcBef>
                <a:spcPts val="0"/>
              </a:spcBef>
              <a:buClrTx/>
              <a:buSzPct val="100000"/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Мы проверили, как связаны достижения учеников в PISA с профессиональными характеристиками учителя и возможностями для обучения </a:t>
            </a:r>
            <a:r>
              <a:t>–</a:t>
            </a:r>
            <a:r>
              <a:t> на всей выборке учеников</a:t>
            </a:r>
          </a:p>
          <a:p>
            <a:pPr marL="507999" indent="-507999" defTabSz="457200">
              <a:spcBef>
                <a:spcPts val="0"/>
              </a:spcBef>
              <a:buClrTx/>
              <a:buSzPct val="100000"/>
              <a:defRPr sz="2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507999" indent="-507999" defTabSz="457200">
              <a:spcBef>
                <a:spcPts val="0"/>
              </a:spcBef>
              <a:buClrTx/>
              <a:buSzPct val="100000"/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Мы повторили анализ на подвыборках учеников, выделенных по культурному капиталу семей (количество книг дома) и успеваемости детей (результаты TIMSS, 8 класс)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Основные результаты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